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506" r:id="rId3"/>
    <p:sldId id="507" r:id="rId4"/>
    <p:sldId id="474" r:id="rId5"/>
    <p:sldId id="471" r:id="rId6"/>
    <p:sldId id="512" r:id="rId7"/>
    <p:sldId id="545" r:id="rId8"/>
    <p:sldId id="551" r:id="rId9"/>
    <p:sldId id="552" r:id="rId10"/>
    <p:sldId id="547" r:id="rId11"/>
    <p:sldId id="546" r:id="rId12"/>
    <p:sldId id="479" r:id="rId13"/>
    <p:sldId id="497" r:id="rId14"/>
    <p:sldId id="550" r:id="rId15"/>
    <p:sldId id="498" r:id="rId16"/>
    <p:sldId id="499" r:id="rId17"/>
    <p:sldId id="544" r:id="rId18"/>
    <p:sldId id="501" r:id="rId19"/>
    <p:sldId id="515" r:id="rId20"/>
    <p:sldId id="522" r:id="rId21"/>
    <p:sldId id="543" r:id="rId22"/>
    <p:sldId id="549" r:id="rId23"/>
    <p:sldId id="491" r:id="rId24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3333"/>
    <a:srgbClr val="5490B8"/>
    <a:srgbClr val="0033CC"/>
    <a:srgbClr val="57B9E6"/>
    <a:srgbClr val="A3A3A3"/>
    <a:srgbClr val="96969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2522" autoAdjust="0"/>
  </p:normalViewPr>
  <p:slideViewPr>
    <p:cSldViewPr>
      <p:cViewPr varScale="1">
        <p:scale>
          <a:sx n="84" d="100"/>
          <a:sy n="84" d="100"/>
        </p:scale>
        <p:origin x="15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ECBA25-7BD2-4A9E-B742-FB550E83BE02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662BE0-FF55-4B27-8ADE-99CF8718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4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356703-BF08-407A-8596-25F6782E3F25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0297" tIns="45149" rIns="90297" bIns="451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6C0249-A946-4826-9914-70CEA115B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87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0EF038-15DF-49C0-B24E-0D505B054A48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3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10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403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357CA1-949A-4FC2-B84F-350411EA1C8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49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95163-2C01-4EA7-9B00-FC1E438E37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95163-2C01-4EA7-9B00-FC1E438E37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AF4AE4-9008-4445-BA28-B1DDF80B816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83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3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3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FD4B63-5802-4F97-9BF6-57D2D7BC9A3F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32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5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205561-7186-4CF1-B26C-0894D7829FAB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4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8766-8376-4BD5-B67D-89A5109A11D9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2670-3AAD-4410-9531-33579DC45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9373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0491-0300-4AE5-B5BC-1B45F5EF5ABE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ED8B-8FAA-426C-AD92-40C9F4CCB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0835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FF01-8AA2-4E27-B508-136628B0D46E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54AD-3BC1-43CD-99ED-558032BC8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1664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B860-55D8-4CDE-A0FA-49779BCC81BD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0D58-CE60-446D-AA5F-D73EC6435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0266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1DBF-98DC-4E6F-B61A-4E75767A79C2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F34E-8E78-4107-A0F0-CCE5052C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4683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0F15-7C75-4109-BBDE-F9BA7D3D07AD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0E17-6D62-41A9-878E-B33E703DD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401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40F1-7F19-4740-B42E-BB94E44B8D8E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5FA7-5A06-46DE-8A5A-4F33113C2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9310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B3C0-4C11-4BEC-84B1-5314186F62E5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28CE-D0C0-41A1-983D-F3AE603A1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1603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2D94-5446-4998-BE68-8D5742EC51AF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AB64-8065-4C14-9A2E-57B97E228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9050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5D51-3223-41F0-A970-9542939258CE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8131-E8C4-4F86-B4A3-2629C892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7199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5A16-AE55-413C-9131-D3A6D217FAA1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4E74-3FEA-4828-A6B2-795B158E6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2251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514D7-8648-4CC5-B17C-BAD5D41ADA24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76694D-0C34-4D4A-AA3D-10A924E5C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asueso.ru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s.asurso.ru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720725" y="188913"/>
            <a:ext cx="7883525" cy="4794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ЭЛЕКТРОННЫЕ УСЛУГИ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В СФЕРЕ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524" y="1342385"/>
            <a:ext cx="8568952" cy="304698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Организация в 2020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году электронной подачи заявлений </a:t>
            </a:r>
            <a:endParaRPr lang="ru-RU" sz="32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классы государственных и муниципальных общеобразовательных организациях Самарской </a:t>
            </a: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области.</a:t>
            </a:r>
          </a:p>
        </p:txBody>
      </p:sp>
      <p:pic>
        <p:nvPicPr>
          <p:cNvPr id="205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5138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0" y="134143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55435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19200" y="153591"/>
            <a:ext cx="7391399" cy="562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5487" tIns="52744" rIns="105487" bIns="52744" anchor="t"/>
          <a:lstStyle/>
          <a:p>
            <a:pPr algn="ctr"/>
            <a:r>
              <a:rPr lang="ru-RU" sz="2500" b="1" dirty="0" smtClean="0">
                <a:solidFill>
                  <a:srgbClr val="000066"/>
                </a:solidFill>
              </a:rPr>
              <a:t>Категории претендентов и периоды приема</a:t>
            </a:r>
          </a:p>
          <a:p>
            <a:pPr algn="ctr"/>
            <a:endParaRPr lang="ru-RU" sz="3000" b="1" dirty="0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219201" y="622476"/>
            <a:ext cx="6858000" cy="45290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Претенденты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зачисление в 1 класс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 bwMode="auto">
          <a:xfrm rot="2437670">
            <a:off x="2803740" y="1076332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 rot="19001103">
            <a:off x="6084352" y="1078298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4784" y="1640406"/>
            <a:ext cx="22050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Гарантированный прием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1076" y="1699560"/>
            <a:ext cx="24035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 на свободные места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09703" y="1963571"/>
            <a:ext cx="4505196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графику - по 30.06.2020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333999" y="1963571"/>
            <a:ext cx="3421779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01.07.2020 по 05.09.2020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2484361"/>
            <a:ext cx="2374699" cy="13388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дети, зарегистрированные на закрепленной за ОУ территорией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подтвержденной регистрацией</a:t>
            </a:r>
          </a:p>
          <a:p>
            <a:pPr algn="ctr"/>
            <a:endParaRPr lang="ru-RU" sz="1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999" y="2461477"/>
            <a:ext cx="3581401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любые претенденты (в т.ч. закрепленные лица)</a:t>
            </a: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 bwMode="auto">
          <a:xfrm>
            <a:off x="3633349" y="3745485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75622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 bwMode="auto">
          <a:xfrm>
            <a:off x="203539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62206" y="4481959"/>
            <a:ext cx="1129943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месту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жительства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679242" y="4481959"/>
            <a:ext cx="1054211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месту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пребывания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3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7143" y="6181958"/>
            <a:ext cx="312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(Приказ ФМС России от 11.09.2012 № 288)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2550" y="5645234"/>
            <a:ext cx="29631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либо выписка из карточки регистрации по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(справка с места жительства)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7242847" y="2989529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5959769" y="3311659"/>
            <a:ext cx="3031831" cy="3008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Преимущественное право на </a:t>
            </a:r>
          </a:p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внеочередное/первоочередное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зачисление: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07.02.2011№ 3-ФЗ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полиции»;</a:t>
            </a:r>
          </a:p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2) ФЗ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27.05.1998 № 76-ФЗ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«О статусе военнослужащих»;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29.12.2012 № 273-ФЗ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образовании в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РФ»;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30.12.2012 №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283-ФЗ «О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оциальных гарантиях сотрудникам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екоторых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ФОИВ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внесении изменений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отдельные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законодательные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акты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РФ»;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26.06.1992 N 3132-1 «О статусе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судей в РФ»;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3241342" y="5560943"/>
            <a:ext cx="2585752" cy="759515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ПРЕТЕНДЕНТЫ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 РЕГИСТРАЦИИ</a:t>
            </a:r>
          </a:p>
        </p:txBody>
      </p:sp>
      <p:cxnSp>
        <p:nvCxnSpPr>
          <p:cNvPr id="53" name="Прямая со стрелкой 52"/>
          <p:cNvCxnSpPr/>
          <p:nvPr/>
        </p:nvCxnSpPr>
        <p:spPr bwMode="auto">
          <a:xfrm flipV="1">
            <a:off x="4715861" y="2953920"/>
            <a:ext cx="1325215" cy="258191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0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Прямоугольник 6"/>
          <p:cNvSpPr/>
          <p:nvPr/>
        </p:nvSpPr>
        <p:spPr>
          <a:xfrm>
            <a:off x="2662301" y="2484361"/>
            <a:ext cx="22634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дети,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зачисленные в ОУ 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получающие дошкольное образование (филиалы, структурные 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подразделения, дошкольные отделения)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95600" y="4062858"/>
            <a:ext cx="1905000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Заявление от родителей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изменение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тношений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(ст. 57 ФЗ от 29.12.2012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№ 273-ФЗ)</a:t>
            </a:r>
          </a:p>
        </p:txBody>
      </p:sp>
    </p:spTree>
    <p:extLst>
      <p:ext uri="{BB962C8B-B14F-4D97-AF65-F5344CB8AC3E}">
        <p14:creationId xmlns:p14="http://schemas.microsoft.com/office/powerpoint/2010/main" val="3522152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право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внеочередное/первоочередное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зачисление:</a:t>
            </a:r>
          </a:p>
          <a:p>
            <a:pPr algn="just"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07.02.2011№ 3-ФЗ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полиции»;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ФЗ от 27.05.1998 №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76-ФЗ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статусе военнослужащих»;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ФЗ от 29.12.2012 № 273-ФЗ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РФ»;</a:t>
            </a:r>
          </a:p>
          <a:p>
            <a:pPr algn="just"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30.12.2012 № 283-ФЗ «О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гарантиях сотрудникам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ФОИВ и внесении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отдельные законодательные акты РФ»;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ФЗ от 26.06.1992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3132-1 «О статусе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РФ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изменений 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статью 54 Семейного кодекса Российской Федерации и статью 67 Федерального закона «Об образовании в Российской Федерации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»!!!</a:t>
            </a:r>
          </a:p>
        </p:txBody>
      </p:sp>
    </p:spTree>
    <p:extLst>
      <p:ext uri="{BB962C8B-B14F-4D97-AF65-F5344CB8AC3E}">
        <p14:creationId xmlns:p14="http://schemas.microsoft.com/office/powerpoint/2010/main" val="3595617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4859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7307" y="4635323"/>
            <a:ext cx="130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Заявитель</a:t>
            </a:r>
          </a:p>
        </p:txBody>
      </p:sp>
      <p:pic>
        <p:nvPicPr>
          <p:cNvPr id="6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0244" y="1988832"/>
            <a:ext cx="1785937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1797024" y="3237224"/>
            <a:ext cx="2376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charset="0"/>
              </a:rPr>
              <a:t>Общеобразовательная организация</a:t>
            </a:r>
          </a:p>
        </p:txBody>
      </p:sp>
      <p:sp>
        <p:nvSpPr>
          <p:cNvPr id="6153" name="Прямоугольник 10"/>
          <p:cNvSpPr>
            <a:spLocks noChangeArrowheads="1"/>
          </p:cNvSpPr>
          <p:nvPr/>
        </p:nvSpPr>
        <p:spPr bwMode="auto">
          <a:xfrm>
            <a:off x="4961299" y="6042653"/>
            <a:ext cx="408586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Arial" charset="0"/>
              </a:rPr>
              <a:t>Модуль «Е-услуги</a:t>
            </a:r>
            <a:r>
              <a:rPr lang="ru-RU" altLang="ru-RU" sz="1500" dirty="0">
                <a:latin typeface="Arial" charset="0"/>
              </a:rPr>
              <a:t>. </a:t>
            </a:r>
            <a:r>
              <a:rPr lang="ru-RU" altLang="ru-RU" sz="1500" dirty="0" smtClean="0">
                <a:latin typeface="Arial" charset="0"/>
              </a:rPr>
              <a:t>Образование»</a:t>
            </a:r>
            <a:endParaRPr lang="ru-RU" altLang="ru-RU" sz="15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500" dirty="0">
                <a:latin typeface="Arial" charset="0"/>
                <a:hlinkClick r:id="rId6"/>
              </a:rPr>
              <a:t>https://es.asurso.ru</a:t>
            </a:r>
            <a:r>
              <a:rPr lang="en-US" altLang="ru-RU" sz="1500" dirty="0">
                <a:latin typeface="Arial" charset="0"/>
              </a:rPr>
              <a:t> </a:t>
            </a:r>
            <a:r>
              <a:rPr lang="ru-RU" altLang="ru-RU" sz="1500" dirty="0" smtClean="0"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dirty="0"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273860" y="5039590"/>
            <a:ext cx="3255962" cy="484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395364">
            <a:off x="1084322" y="3404817"/>
            <a:ext cx="977900" cy="484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476233">
            <a:off x="4022723" y="3302311"/>
            <a:ext cx="762000" cy="4857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804025" y="1697581"/>
            <a:ext cx="0" cy="12993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90563" y="1697581"/>
            <a:ext cx="611346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89771" y="1697581"/>
            <a:ext cx="792" cy="20520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29"/>
          <p:cNvSpPr txBox="1">
            <a:spLocks noChangeArrowheads="1"/>
          </p:cNvSpPr>
          <p:nvPr/>
        </p:nvSpPr>
        <p:spPr bwMode="auto">
          <a:xfrm>
            <a:off x="217488" y="1162050"/>
            <a:ext cx="88296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ребенка может быть подано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заявление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общеобразовательное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учреждение.</a:t>
            </a: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759" r="9028" b="22000"/>
          <a:stretch/>
        </p:blipFill>
        <p:spPr bwMode="auto">
          <a:xfrm>
            <a:off x="4946018" y="2996952"/>
            <a:ext cx="408586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электронной форме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620713"/>
            <a:ext cx="8785225" cy="144013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дней, 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регистрации электронного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заявления, 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предоставляет оригиналы документов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ребенка, подписывает заявление о приеме в 1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которое распечатывается из модуля «Е-услуги. Образование»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061286"/>
            <a:ext cx="9143999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следующие документы: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проживающих на закрепленной территории, предъявляют: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рождении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или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родство заявителя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жительства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пребывания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или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 сведения о регистрации ребенка по месту жительства или по месту пребывания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закрепленной территории;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не проживающих на закрепленной территории, дополнительно предъявляют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ребенка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предъявляемых при приеме документов хранятся 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обучения ребенка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на обучение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имеющим государственную аккредитацию образовательным программам начального общего и основного общего образования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языка образования, изучаемых родного языка из числа языков народов Российской Федерации, в том числе русского языка как родного языка, государственных языков республик Российской Федерации осуществляется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заявлениям родителей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детей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10.1 введен Приказом Минпросвещения России от 17.01.2019 N 19)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электронной форме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9386" y="632482"/>
            <a:ext cx="9143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заявитель вправе самостоятельно не предоставлять с 01.01.2017 г.:</a:t>
            </a:r>
          </a:p>
          <a:p>
            <a:pPr marL="342900" indent="-342900" algn="just">
              <a:buAutoNum type="arabicPeriod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по месту жительства гражданина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>
              <a:buAutoNum type="arabicPeriod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по месту пребывания гражданина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>
              <a:buAutoNum type="arabicPeriod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регистрации иностранного гражданина или лица без гражданства по месту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жительства;</a:t>
            </a:r>
          </a:p>
          <a:p>
            <a:pPr marL="342900" indent="-342900" algn="just">
              <a:buAutoNum type="arabicPeriod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постановке на учет иностранного гражданина или лица без гражданства по месту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пребывания;</a:t>
            </a:r>
          </a:p>
          <a:p>
            <a:pPr marL="342900" indent="-342900" algn="just">
              <a:buAutoNum type="arabicPeriod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или продлении срока действия вида на жительство иностранному гражданину или лицу без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гражданства;</a:t>
            </a:r>
          </a:p>
          <a:p>
            <a:pPr marL="342900" indent="-342900" algn="just">
              <a:buAutoNum type="arabicPeriod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разрешения на временное проживание иностранному гражданину или лицу без гражданства;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(Распоряжение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 ноября 2016 г.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2326-р)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80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 (рекомендации)</a:t>
            </a:r>
          </a:p>
          <a:p>
            <a:pPr algn="ctr" eaLnBrk="1" hangingPunct="1">
              <a:buNone/>
            </a:pP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23837" y="650497"/>
            <a:ext cx="8696325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документы предоставлены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заявителем, данные в них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соответствуют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указанной в заявлении –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на рассмотрение приемной комиссией школы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представленные заявителем,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регистрируются в журнале приема заявлений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заявления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заявителю выдается расписка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(обращение) в получении документов, содержащая информацию о регистрационном номере заявления о приеме ребенка в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Расписка заверяется подписью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представители), которые не представили необходимые для приема документы или сведения в документах не совпадают с данными в электронном заявлении, получают уведомление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аннулировании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заявления.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 в приеме школа имеет право </a:t>
            </a:r>
            <a:r>
              <a:rPr lang="ru-RU" alt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отсутствии с свободных мест</a:t>
            </a: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статьи 67 Федерального закона от 29.12.2012 № 273-ФЗ «Об образовании в Российской Федерации»: в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в государственную или муниципальную образовательную организацию может быть отказано только по причине отсутствия в ней свободных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мест)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может досрочно прекратить образовательные отношения в случае установления нарушения порядка приема в образовательную организацию, повлекшего по вине обучающегося его незаконное зачисление в образовательную организацию.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2 статьи 61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29.12.2012 № 273-ФЗ «Об образовании в Российской Федерации»)</a:t>
            </a:r>
            <a:endParaRPr lang="ru-RU" alt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(в модуле «Е-услуги. Образование» ) 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763588"/>
            <a:ext cx="8785225" cy="72072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628800"/>
            <a:ext cx="8694738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рабочих дней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приема документов: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о зачислении детей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и даты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регистрации заявлений и наличия полного пакета документов;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распорядительный акт о зачислении ребенка в 1 класс. 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Распорядительный акт размещается на информационном стенде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их издания.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Самарской области рекомендует размещать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распорядительного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 о зачислении в 1 класс на официальном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школы без указания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Размещение информации на официальном сайте ОУ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657" y="620713"/>
            <a:ext cx="8694738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28. Компетенция, права, обязанности и ответственность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п.8 части 3: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образовательную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29. Информационная открытость образовательной организации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Образовательные организации обеспечивают открытость и доступность: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информации: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м) о количестве вакантных мест для приема (перевода) по каждой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копий:</a:t>
            </a: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локальных нормативных актов, предусмотренных частью 2 статьи 30 настоящего Федерального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Образовательная 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иной 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размещается, опубликовывается по решению образовательной организации и (или) размещение, опубликование которой являются обязательными в соответствии с законодательством Российской Федерации.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Информация и документы, указанные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2 настоящей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…подлежат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официальном сайте образовательной организации в сети "Интернет"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обновлению в течение десяти рабочих дней со дня их создания, получения или внесения в них соответствующих изменений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8566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одзаголовок 2"/>
          <p:cNvSpPr txBox="1">
            <a:spLocks/>
          </p:cNvSpPr>
          <p:nvPr/>
        </p:nvSpPr>
        <p:spPr bwMode="auto">
          <a:xfrm>
            <a:off x="720725" y="4445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лично в школу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995738" y="1008063"/>
            <a:ext cx="5056187" cy="2133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</a:t>
            </a:r>
          </a:p>
          <a:p>
            <a:pPr algn="ctr">
              <a:defRPr/>
            </a:pP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обращается лично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351155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23838" y="3141663"/>
            <a:ext cx="8696325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оригиналы документов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заявление о приеме в 1 класс.</a:t>
            </a:r>
          </a:p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представленные документы;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электронную форму заявления в модуле «Е-услуги. Образование»;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подписания заявителем заявления регистрирует заявление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«Е-услуги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Образование» и выдает заявителю расписку (обращение) в получении документов, содержащую информацию о регистрационном номере заявления о приеме ребенка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Расписка заверяется подписью должностного лица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35"/>
          <p:cNvSpPr txBox="1">
            <a:spLocks noChangeArrowheads="1"/>
          </p:cNvSpPr>
          <p:nvPr/>
        </p:nvSpPr>
        <p:spPr bwMode="auto">
          <a:xfrm>
            <a:off x="3684369" y="1679490"/>
            <a:ext cx="9350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Arial" charset="0"/>
              </a:rPr>
              <a:t>Заявитель</a:t>
            </a:r>
          </a:p>
        </p:txBody>
      </p:sp>
      <p:sp>
        <p:nvSpPr>
          <p:cNvPr id="13335" name="TextBox 1"/>
          <p:cNvSpPr txBox="1">
            <a:spLocks noChangeArrowheads="1"/>
          </p:cNvSpPr>
          <p:nvPr/>
        </p:nvSpPr>
        <p:spPr bwMode="auto">
          <a:xfrm>
            <a:off x="5193705" y="2143581"/>
            <a:ext cx="293330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Сайт общеобразовательной организации</a:t>
            </a:r>
          </a:p>
        </p:txBody>
      </p:sp>
      <p:pic>
        <p:nvPicPr>
          <p:cNvPr id="19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05" y="73787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t="11379" r="24875" b="4637"/>
          <a:stretch/>
        </p:blipFill>
        <p:spPr bwMode="auto">
          <a:xfrm>
            <a:off x="226959" y="2401536"/>
            <a:ext cx="3768977" cy="419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66205" y="2155314"/>
            <a:ext cx="302433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Модуль «Е-услуги. Образование»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4" r="12089" b="5941"/>
          <a:stretch/>
        </p:blipFill>
        <p:spPr bwMode="auto">
          <a:xfrm>
            <a:off x="4175918" y="2401535"/>
            <a:ext cx="4860131" cy="373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267744" y="1700808"/>
            <a:ext cx="1322797" cy="31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643437" y="1700808"/>
            <a:ext cx="1512888" cy="31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7170" y="112196"/>
            <a:ext cx="886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solidFill>
                  <a:schemeClr val="bg1"/>
                </a:solidFill>
                <a:cs typeface="Arial" charset="0"/>
              </a:rPr>
              <a:t>ПОЛУЧЕНИЕ ИНФОРМАЦИИ О РЕЗУЛЬТАТАХ РАССМОТРЕНИЯ ЗАЯВЛЕНИЯ</a:t>
            </a:r>
            <a:endParaRPr lang="ru-RU" altLang="ru-RU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7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0" y="857251"/>
            <a:ext cx="9144000" cy="59093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17.12.2009 № 1993-р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сводного перечня первоочередных государственных и муниципальных услуг, предоставляемых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27.07.2010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210-ФЗ (ред. от 15.02.2016)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организации предоставления государственных и муниципальных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услуг»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апреля 2011 г. № 729-р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утверждении перечня услуг, оказываемых государственными и муниципальными учреждениями и другими организациями, в которых размещается государственное задание (заказ) или муниципальное задание (заказ), подлежащих включению в реестры государственных или муниципальных услуг и предоставляемых в электронной форме»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25.12.2013 № 2516-р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Концепции развития механизмов предоставления государственных и муниципальных услуг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Минобразования России от 22.01.2014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02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8" t="15920" r="35692" b="12438"/>
          <a:stretch/>
        </p:blipFill>
        <p:spPr bwMode="auto">
          <a:xfrm>
            <a:off x="210327" y="1134037"/>
            <a:ext cx="2777497" cy="45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10000" r="35174" b="17721"/>
          <a:stretch/>
        </p:blipFill>
        <p:spPr bwMode="auto">
          <a:xfrm>
            <a:off x="3131840" y="1112341"/>
            <a:ext cx="2880320" cy="454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3074" r="35274" b="50000"/>
          <a:stretch/>
        </p:blipFill>
        <p:spPr bwMode="auto">
          <a:xfrm>
            <a:off x="6206015" y="1150895"/>
            <a:ext cx="2808311" cy="273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60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35250"/>
            <a:ext cx="8856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Распоряжение Правительства Самарской области от 02.09.2016 №673-р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Об обеспечении доступа к государственным информационным системам Самарской области, используемым для предоставления государственных услуг"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12978" r="31492" b="6250"/>
          <a:stretch/>
        </p:blipFill>
        <p:spPr bwMode="auto">
          <a:xfrm>
            <a:off x="593766" y="2083142"/>
            <a:ext cx="3752603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3" t="11610" r="31582" b="6758"/>
          <a:stretch/>
        </p:blipFill>
        <p:spPr bwMode="auto">
          <a:xfrm>
            <a:off x="4788024" y="2058580"/>
            <a:ext cx="3731460" cy="453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304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Документы, обязательные для размещения на официальном сайте ОУ и информационных стендах ОУ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9" y="623317"/>
            <a:ext cx="8534399" cy="527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Специальная рубрика на сайте, посвященная организации приема в 1 класс на 2020-2021 уч.г.: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Лицензия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государственной аккредитации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Устав с изменениями и дополнениями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 приема в ОУ, образовательные программы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документы, регламентирующие организацию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осуществление образовательной деятельности,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обязанности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 минимальном количестве мест для приема ( с копией документа)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об адресах, закрепленных за ОУ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особенности обучения в ОУ(специфика)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 заявления о приеме и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заявления о выборе языка.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 к заявлению.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в сети Интернет для приема заявлений –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https://es.asurso.ru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Контактные данные ответственных должностных лиц за прием документов, дни и часы приема для консультаций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17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926685"/>
            <a:ext cx="5760640" cy="646331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3600" b="1" spc="150" dirty="0">
                <a:ln w="11430"/>
                <a:solidFill>
                  <a:srgbClr val="3333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1508" name="Рисунок 5" descr="Подложка для презентац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0" y="479742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0" y="206057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-19050" y="838201"/>
            <a:ext cx="9144000" cy="605550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09.06.2014 № 991-р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реализации Концепции развития механизмов предоставления государственных и муниципальных услуг в электронном виде, утвержденной распоряжением Правительства Российской Федерации от 25 декабря 2013 г. </a:t>
            </a:r>
            <a:endParaRPr lang="ru-RU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2516-р»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25.10.2014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2125-р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Концепции создания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29.12.2014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2769-р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утверждении Концепции региональной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информатизации»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14.02.2015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236-р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созданию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программам»</a:t>
            </a:r>
            <a:endParaRPr lang="en-US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1 ноября 2016 г. №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2326-р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Перечень документов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и сведений, находящихся в распоряжении отдельных федеральных органов исполнительной власти и необходимых для предоставления государственных и муниципальных услуг исполнительным органам государственной власти субъектов Российской Федерации и органам местного самоуправления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Самарской области от 16.04.2015 </a:t>
            </a:r>
            <a:r>
              <a:rPr lang="ru-RU" sz="15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126-од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утверждении административного регламента предоставления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министерством образования и науки Самарской области государственной услуги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«Предоставление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по основным общеобразовательным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программам»</a:t>
            </a:r>
            <a:endParaRPr lang="ru-RU" sz="15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99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Основные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цели</a:t>
            </a:r>
            <a:endParaRPr lang="ru-RU" alt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" y="1052513"/>
            <a:ext cx="902811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требований федерального и регионального законодательства при предоставлении государственных и муниципальных услуг в сфере образования в электронной форме;</a:t>
            </a:r>
          </a:p>
          <a:p>
            <a:pPr algn="just">
              <a:defRPr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(</a:t>
            </a:r>
            <a:r>
              <a:rPr lang="en-US" sz="2400" b="1" i="1" dirty="0" smtClean="0"/>
              <a:t>usability</a:t>
            </a:r>
            <a:r>
              <a:rPr lang="ru-RU" sz="2400" b="1" i="1" dirty="0" smtClean="0"/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предоставления государственных и муниципальных услуг для получателей и организаций, участвующих в предоставлении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4546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Подготовка к процедуре приема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56644"/>
            <a:ext cx="9021763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Вас:</a:t>
            </a:r>
          </a:p>
          <a:p>
            <a:pPr indent="360000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01.12.2019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сроках начала приема заявлений в 1 классы на официальных сайтах и информационных стендах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дошкольных образовательных организаций;</a:t>
            </a:r>
          </a:p>
          <a:p>
            <a:pPr indent="360000"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01.12.2019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порядке (правилах) приема на обучение в 1 классы школ на официальных сайтах и на информационных стендах для родителей. Рекомендуем на официальных сайтах школ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обновить специальный раздел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посвященный приему в 1 классы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год;</a:t>
            </a:r>
          </a:p>
          <a:p>
            <a:pPr indent="360000"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в школах и в дошкольных образовательных учреждениях по оповещению родителей 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датах и времени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приема заявлений в 1 классы и о возможности направить заявления в электронной форме, а также предусмотреть иные формы оповещения родителей.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детей-близнецов заявитель должен подавать заявления на каждого ребенка отдельно. Обучение старших братьев и сестер в школе не дает преимущественное право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зачисления;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в 1 классы детей, которые обучаются в этой же школе по программам дошкольного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компетенции школы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локальными актами, утверждаемыми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имеют право подавать на одного ребенка неоднократные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каждому из которых присваивается индивидуальный регистрационный номер и время регистрации, при этом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 времени поступившее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зарегистрировано как заявление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45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67. Организация приема на обучение по основным общеобразовательным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программам.</a:t>
            </a:r>
          </a:p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…Получение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 в образовательных организациях начинается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достижении детьми возраста шести лет и шести месяцев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отсутствии противопоказаний по состоянию здоровья,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позже достижения ими возраста восьми лет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детей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организации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разрешить прием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образовательную организацию на обучение по образовательным программам начального общего образования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более раннем или более позднем возрасте.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0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075" y="1196752"/>
            <a:ext cx="8856663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67. Организация приема на обучение по основным общеобразовательным программам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Правила приема в государственные и муниципальные образовательные организации на обучение по основным общеобразовательным программам должны обеспечивать также прием в образовательную организацию граждан, имеющих право на получение общего образования соответствующего уровня и проживающих на территории, за которой закреплена указанная образовательная организация.</a:t>
            </a:r>
          </a:p>
          <a:p>
            <a:pPr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Проживающие в одной семье и имеющие общее место жительства дети имеют право преимущественного приема на обучение по основным общеобразовательным программам дошкольного образования и начального общего образования в государственные и муниципальные образовательные организации, в которых обучаются их братья и (или) сестры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Федеральные законы приняты 14.11.2019 в 3 чтении:</a:t>
            </a:r>
          </a:p>
          <a:p>
            <a:pPr algn="just"/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внесении изменений в статью 54 Семейного кодекса Российской Федерации и статью 67 Федерального закона «Об образовании в Российской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</a:p>
          <a:p>
            <a:pPr algn="just"/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20.11.2019 в министерстве состоится совещание по обсуждению вопроса дат начала приема заявлений в </a:t>
            </a:r>
            <a:r>
              <a:rPr lang="ru-RU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4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075" y="1196752"/>
            <a:ext cx="8856663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статью 54 Семейного кодекса Российской Федерации и статью 67 Федерального закона «Об образовании в Российской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в пункт 2 статьи 54 Семейного кодекса Российской Федерации (Собрание законодательства Российской Федерации, 1996, № 1, ст. 16) следующие изменения: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дополнить новым абзацем вторым следующего содержания: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«Проживающие в одной семье и имеющие общее место жительства дети имеют право преимущественного приема на обучение по основным общеобразовательным программам дошкольного образования и начального общего образования в государственные и муниципальные образовательные организации, в которых обучаются их братья и (или) сестры.»;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абзац второй считать абзацем третьим и его после слов «своими родителями,» дополнить словом «образование,»;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абзац третий считать абзацем четвертым.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Статью 67 Федерального закона от 29 декабря 2012 года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273-ФЗ «Об образовании в Российской Федерации» (Собрание законодательства Российской Федерации, 2012, № 53, ст. 7598) дополнить частью 31 следующего содержания: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«31. Проживающие в одной семье и имеющие общее место жительства дети имеют право преимущественного приема на обучение по основным общеобразовательным программам дошкольного образования и начального общего образования в государственные и муниципальные образовательные организации, в которых обучаются их братья и (или) сестры.».</a:t>
            </a:r>
          </a:p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968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27380</TotalTime>
  <Words>2652</Words>
  <Application>Microsoft Office PowerPoint</Application>
  <PresentationFormat>Экран (4:3)</PresentationFormat>
  <Paragraphs>248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Alekseenko</dc:creator>
  <cp:lastModifiedBy>gerasimova</cp:lastModifiedBy>
  <cp:revision>1267</cp:revision>
  <cp:lastPrinted>2015-06-29T11:43:25Z</cp:lastPrinted>
  <dcterms:created xsi:type="dcterms:W3CDTF">2011-08-02T12:15:49Z</dcterms:created>
  <dcterms:modified xsi:type="dcterms:W3CDTF">2019-11-27T08:26:04Z</dcterms:modified>
</cp:coreProperties>
</file>