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9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805E-1EAD-476C-9FA8-4CF325F2F865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6A4C751-1D8C-42E7-B51B-DF41F17E1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740F6-03C1-427B-A55C-F61BB6A9A870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79FDB-CD79-488B-9306-160F1F992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DD413-0F59-4445-A036-84A52ACA155C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87DC-DE38-478A-A930-88D88D43C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4214F-5D51-465B-ACE1-300F9708F728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FF48D-A9BA-415A-8D19-705A6BE38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849E-5DD9-4842-A9A1-00BA0146E093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6B68-4B7A-4F11-8253-2757D4856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17319-04F8-4EEA-8083-48BB22E94B93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3F847-25B3-4F90-8B8A-03A269173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AF9B-9DC6-40BE-B2CC-75BAE729B0D1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0DE7-AE03-4E0F-8BEE-F8554F000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E4EB0-33DC-4A45-A4E8-28C4958FDF71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C6B39-2573-4AB8-84CD-184E9A170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33CD5-80E5-48A4-9CA0-48E011AAB9E7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437F0-0C49-4906-833E-810337913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0CFD4-5ACE-44E6-A1E6-F5921A068C48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4A73-16A0-4037-B5BA-AE9CCD8BC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9F4C-7888-4A07-B610-59DE2322C4F7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9AA4-8E5D-4255-837E-23B460258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ED1D5-65F7-4794-91F1-1E63F6A61D69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7529F7-8A4C-4CD5-9ADD-3C0537EB6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49" r:id="rId5"/>
    <p:sldLayoutId id="2147483848" r:id="rId6"/>
    <p:sldLayoutId id="2147483854" r:id="rId7"/>
    <p:sldLayoutId id="2147483855" r:id="rId8"/>
    <p:sldLayoutId id="2147483856" r:id="rId9"/>
    <p:sldLayoutId id="2147483847" r:id="rId10"/>
    <p:sldLayoutId id="2147483857" r:id="rId11"/>
  </p:sldLayoutIdLst>
  <p:transition spd="med">
    <p:wheel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hyperlink" Target="&#1058;&#1045;&#1061;&#1053;&#1054;&#1051;&#1054;&#1043;&#1048;&#1063;&#1045;&#1057;&#1050;&#1040;&#1071;%20&#1050;&#1040;&#1056;&#1058;&#1040;%20&#1054;&#1041;&#1051;&#1040;&#1050;&#1040;.docx" TargetMode="External"/><Relationship Id="rId7" Type="http://schemas.openxmlformats.org/officeDocument/2006/relationships/hyperlink" Target="&#1058;&#1045;&#1061;&#1053;&#1054;&#1051;&#1054;&#1043;&#1048;&#1063;&#1045;&#1057;&#1050;&#1040;&#1071;%20&#1050;&#1040;&#1056;&#1058;&#1040;%20&#1050;&#1051;&#1048;&#1052;&#1040;&#1058;.docx" TargetMode="External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Relationship Id="rId6" Type="http://schemas.openxmlformats.org/officeDocument/2006/relationships/hyperlink" Target="&#1055;&#1086;&#1089;&#1083;&#1077;&#1076;&#1086;&#1074;&#1072;&#1090;&#1077;&#1083;&#1100;&#1085;&#1086;&#1089;&#1090;&#1100;.htm" TargetMode="External"/><Relationship Id="rId5" Type="http://schemas.openxmlformats.org/officeDocument/2006/relationships/hyperlink" Target="&#1058;&#1045;&#1061;&#1053;&#1054;&#1051;&#1054;&#1043;&#1048;&#1063;&#1045;&#1057;&#1050;&#1040;&#1071;%20&#1050;&#1040;&#1056;&#1058;&#1040;%20&#1042;&#1045;&#1058;&#1045;&#1056;.docx" TargetMode="External"/><Relationship Id="rId4" Type="http://schemas.openxmlformats.org/officeDocument/2006/relationships/hyperlink" Target="&#1055;&#1088;&#1086;&#1073;&#1077;&#1083;&#1099;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&#1055;&#1088;&#1077;&#1079;&#1077;&#1085;&#1090;&#1072;&#1094;&#1080;&#1103;.pp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s://docs.google.com/forms/d/1Kt1tTgI64gI8CB5xdHXNFLdNdVs72mo7II_abGhtppU/viewfor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8.xml"/><Relationship Id="rId7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9.xml"/><Relationship Id="rId4" Type="http://schemas.openxmlformats.org/officeDocument/2006/relationships/hyperlink" Target="&#1053;&#1086;&#1074;&#1086;&#1072;&#1103;%20&#1090;&#1077;&#1084;&#1072;&#1059;&#1056;&#1054;&#1050;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7;&#1072;&#1076;&#1072;&#1095;&#1072;%20&#1059;&#1056;&#1054;&#1050;.ppt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275" y="5445125"/>
            <a:ext cx="4897438" cy="7921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2000" b="1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Долматова М.В. Учитель географии ГБОУ ООШ с.Вольная Солянка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3816350"/>
          </a:xfrm>
        </p:spPr>
        <p:style>
          <a:lnRef idx="2">
            <a:schemeClr val="accent2">
              <a:shade val="50000"/>
            </a:schemeClr>
          </a:lnRef>
          <a:fillRef idx="1002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cap="none" smtClean="0">
                <a:solidFill>
                  <a:srgbClr val="0D0D0D"/>
                </a:solidFill>
                <a:latin typeface="Times New Roman" pitchFamily="18" charset="0"/>
                <a:ea typeface="Aharoni"/>
                <a:cs typeface="Aharoni"/>
              </a:rPr>
              <a:t>ИСПОЛЬЗОВАНИЕ </a:t>
            </a:r>
            <a:br>
              <a:rPr lang="ru-RU" sz="3200" cap="none" smtClean="0">
                <a:solidFill>
                  <a:srgbClr val="0D0D0D"/>
                </a:solidFill>
                <a:latin typeface="Times New Roman" pitchFamily="18" charset="0"/>
                <a:ea typeface="Aharoni"/>
                <a:cs typeface="Aharoni"/>
              </a:rPr>
            </a:br>
            <a:r>
              <a:rPr lang="ru-RU" sz="3200" cap="none" smtClean="0">
                <a:solidFill>
                  <a:srgbClr val="0D0D0D"/>
                </a:solidFill>
                <a:latin typeface="Times New Roman" pitchFamily="18" charset="0"/>
                <a:ea typeface="Aharoni"/>
                <a:cs typeface="Aharoni"/>
              </a:rPr>
              <a:t>ИНТЕРАКТИВНЫХ </a:t>
            </a:r>
            <a:br>
              <a:rPr lang="ru-RU" sz="3200" cap="none" smtClean="0">
                <a:solidFill>
                  <a:srgbClr val="0D0D0D"/>
                </a:solidFill>
                <a:latin typeface="Times New Roman" pitchFamily="18" charset="0"/>
                <a:ea typeface="Aharoni"/>
                <a:cs typeface="Aharoni"/>
              </a:rPr>
            </a:br>
            <a:r>
              <a:rPr lang="ru-RU" sz="3200" cap="none" smtClean="0">
                <a:solidFill>
                  <a:srgbClr val="0D0D0D"/>
                </a:solidFill>
                <a:latin typeface="Times New Roman" pitchFamily="18" charset="0"/>
                <a:ea typeface="Aharoni"/>
                <a:cs typeface="Aharoni"/>
              </a:rPr>
              <a:t>МУЛЬТИМЕДИЙНЫХ  ПРЕЗЕНТАЦИЙ НА УРОКЕ ГЕОГРАФИИ В 5 КЛАССЕ  ПРИ ИЗУЧЕНИИ ТЕМЫ </a:t>
            </a:r>
            <a:br>
              <a:rPr lang="ru-RU" sz="3200" cap="none" smtClean="0">
                <a:solidFill>
                  <a:srgbClr val="0D0D0D"/>
                </a:solidFill>
                <a:latin typeface="Times New Roman" pitchFamily="18" charset="0"/>
                <a:ea typeface="Aharoni"/>
                <a:cs typeface="Aharoni"/>
              </a:rPr>
            </a:br>
            <a:r>
              <a:rPr lang="ru-RU" sz="3200" cap="none" smtClean="0">
                <a:solidFill>
                  <a:srgbClr val="0D0D0D"/>
                </a:solidFill>
                <a:latin typeface="Times New Roman" pitchFamily="18" charset="0"/>
                <a:ea typeface="Aharoni"/>
                <a:cs typeface="Aharoni"/>
              </a:rPr>
              <a:t>ВОЗДУШНАЯ ОБОЛОЧКА ЗЕМЛИ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Закрепление  знаний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39750" y="1719263"/>
            <a:ext cx="8280400" cy="846137"/>
          </a:xfrm>
          <a:prstGeom prst="wedgeRoundRectCallout">
            <a:avLst>
              <a:gd name="adj1" fmla="val -87"/>
              <a:gd name="adj2" fmla="val -8492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Arial Black" panose="020B0A04020102020204" pitchFamily="34" charset="0"/>
              </a:rPr>
              <a:t>Работа в группах:</a:t>
            </a:r>
          </a:p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«Вокруг света на воздушном шаре»</a:t>
            </a:r>
            <a:endParaRPr 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50825" y="3500438"/>
            <a:ext cx="2665413" cy="2125662"/>
          </a:xfrm>
          <a:prstGeom prst="cloudCallout">
            <a:avLst>
              <a:gd name="adj1" fmla="val 48680"/>
              <a:gd name="adj2" fmla="val -926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hlinkClick r:id="rId2" action="ppaction://hlinksldjump"/>
              </a:rPr>
              <a:t>Экипаж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hlinkClick r:id="rId2" action="ppaction://hlinksldjump"/>
              </a:rPr>
              <a:t>«ОБЛАКА»</a:t>
            </a:r>
            <a:endParaRPr lang="ru-RU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hlinkClick r:id="rId3" action="ppaction://hlinkfile"/>
              </a:rPr>
              <a:t>Задание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3276600" y="4040188"/>
            <a:ext cx="2447925" cy="2324100"/>
          </a:xfrm>
          <a:prstGeom prst="cloudCallout">
            <a:avLst>
              <a:gd name="adj1" fmla="val 2368"/>
              <a:gd name="adj2" fmla="val -1146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hlinkClick r:id="rId4" action="ppaction://hlinkfile"/>
              </a:rPr>
              <a:t>Экипаж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hlinkClick r:id="rId4" action="ppaction://hlinkfile"/>
              </a:rPr>
              <a:t>«ВЕТЕР»</a:t>
            </a:r>
            <a:endParaRPr lang="ru-RU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hlinkClick r:id="rId5" action="ppaction://hlinkfile"/>
              </a:rPr>
              <a:t>Задание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940425" y="3500438"/>
            <a:ext cx="2663825" cy="2305050"/>
          </a:xfrm>
          <a:prstGeom prst="cloudCallout">
            <a:avLst>
              <a:gd name="adj1" fmla="val -26553"/>
              <a:gd name="adj2" fmla="val -8661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hlinkClick r:id="rId6" action="ppaction://hlinkfile"/>
              </a:rPr>
              <a:t>Экипаж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hlinkClick r:id="rId6" action="ppaction://hlinkfile"/>
              </a:rPr>
              <a:t>«КЛИМАТ»</a:t>
            </a: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hlinkClick r:id="rId7" action="ppaction://hlinkfile"/>
              </a:rPr>
              <a:t>Задание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домой 7">
            <a:hlinkClick r:id="rId8" action="ppaction://hlinksldjump" highlightClick="1"/>
          </p:cNvPr>
          <p:cNvSpPr/>
          <p:nvPr/>
        </p:nvSpPr>
        <p:spPr>
          <a:xfrm>
            <a:off x="5419725" y="5626100"/>
            <a:ext cx="1041400" cy="1041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Экипаж «ОБЛАКА»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3554" name="Рисунок 2" descr="1111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0638" y="4999038"/>
            <a:ext cx="3641725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827088" y="1628775"/>
            <a:ext cx="7848600" cy="5048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Arial Black" panose="020B0A04020102020204" pitchFamily="34" charset="0"/>
              </a:rPr>
              <a:t>Какие типы облаков бывают</a:t>
            </a:r>
            <a:endParaRPr lang="ru-RU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395288" y="2636838"/>
            <a:ext cx="2016125" cy="9144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Black" panose="020B0A04020102020204" pitchFamily="34" charset="0"/>
              </a:rPr>
              <a:t>Кучевые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384425" y="3644900"/>
            <a:ext cx="2524125" cy="9144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 Black" panose="020B0A04020102020204" pitchFamily="34" charset="0"/>
              </a:rPr>
              <a:t>Слоистые</a:t>
            </a:r>
            <a:endParaRPr lang="ru-RU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162425" y="2492375"/>
            <a:ext cx="2354263" cy="9144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Black" panose="020B0A04020102020204" pitchFamily="34" charset="0"/>
              </a:rPr>
              <a:t>Грозовые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0" y="4929188"/>
            <a:ext cx="2384425" cy="9144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Снеговые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372225" y="4929188"/>
            <a:ext cx="2376488" cy="11430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Перистые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5940425" y="3551238"/>
            <a:ext cx="2592388" cy="9144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Дождевые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0963" y="5992813"/>
            <a:ext cx="762000" cy="8112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93 0.00301 0.01823 0.01041 0.02882 0.01412 C 0.03159 0.01666 0.03524 0.01736 0.03784 0.02014 C 0.0408 0.02314 0.04548 0.03032 0.04548 0.03032 C 0.04861 0.04259 0.04461 0.03078 0.05156 0.04027 C 0.05833 0.04953 0.05139 0.04305 0.05607 0.05254 C 0.05902 0.05833 0.06389 0.06296 0.06666 0.06875 C 0.07066 0.07708 0.0717 0.08657 0.07569 0.0949 C 0.07604 0.09699 0.07777 0.10648 0.07882 0.10902 C 0.08055 0.11319 0.08489 0.12129 0.08489 0.12129 C 0.08715 0.13148 0.09132 0.13958 0.09392 0.14953 C 0.09583 0.15671 0.09861 0.17384 0.10156 0.17986 C 0.10468 0.18634 0.10451 0.18472 0.10607 0.19189 C 0.11146 0.21597 0.11354 0.24051 0.11823 0.26458 C 0.12031 0.28935 0.12031 0.30902 0.13333 0.32731 C 0.13507 0.33426 0.13385 0.33171 0.13628 0.33541 " pathEditMode="relative" ptsTypes="fffffffffffffff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0.00255 0.0066 0.00324 0.00921 0.00625 C 0.01164 0.00903 0.01285 0.01343 0.01528 0.01621 C 0.01858 0.02014 0.02587 0.02639 0.02587 0.02639 C 0.02987 0.03473 0.0349 0.04098 0.03941 0.04861 C 0.04445 0.05718 0.04723 0.06736 0.05313 0.07477 C 0.05469 0.08496 0.05678 0.09352 0.05921 0.10324 C 0.05973 0.10533 0.06077 0.10926 0.06077 0.10926 C 0.06042 0.12246 0.05955 0.17639 0.05764 0.19815 C 0.05695 0.20648 0.05191 0.21621 0.05 0.22431 C 0.04948 0.22639 0.04862 0.23033 0.04862 0.23033 " pathEditMode="relative" ptsTypes="ffffffffff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C -0.00156 0.0007 -0.00295 0.00209 -0.00451 0.00209 C -0.01458 0.00209 -0.02483 0.00186 -0.0349 -3.7037E-7 C -0.03872 -0.00069 -0.0441 -0.01643 -0.04549 -0.02014 C -0.0507 -0.03356 -0.05799 -0.06111 -0.06528 -0.07083 C -0.06858 -0.07986 -0.07031 -0.09004 -0.07587 -0.09699 C -0.07813 -0.10694 -0.08212 -0.11296 -0.08646 -0.12129 C -0.08889 -0.13217 -0.09826 -0.14189 -0.10608 -0.1456 C -0.10816 -0.14838 -0.11771 -0.16018 -0.11979 -0.16157 C -0.1217 -0.16273 -0.12379 -0.16273 -0.12587 -0.16365 C -0.12899 -0.16481 -0.1349 -0.16782 -0.1349 -0.16782 C -0.14601 -0.1662 -0.15608 -0.16412 -0.16667 -0.15972 C -0.17083 -0.15416 -0.17847 -0.14629 -0.18195 -0.13935 C -0.18924 -0.12453 -0.18559 -0.13101 -0.19254 -0.11921 C -0.19514 -0.10787 -0.19705 -0.09652 -0.19861 -0.08495 C -0.1974 -0.07014 -0.19774 -0.05717 -0.18941 -0.04652 C -0.18698 -0.0368 -0.18125 -0.02939 -0.17587 -0.02222 C -0.17379 -0.01944 -0.1724 -0.01574 -0.16979 -0.01412 C -0.16788 -0.01296 -0.1658 -0.01296 -0.16372 -0.01226 C -0.16007 -0.0074 -0.16163 -0.00949 -0.1592 -0.00601 " pathEditMode="relative" ptsTypes="fffffffffffffffffff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Контроль Знаний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Выполни тест по теме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hlinkClick r:id="rId2" action="ppaction://hlinkpres?slideindex=1&amp;slidetitle="/>
              </a:rPr>
              <a:t>«Атмосфера»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4140200" y="4724400"/>
            <a:ext cx="1041400" cy="10429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Рефлексия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4400" dirty="0" smtClean="0">
                <a:solidFill>
                  <a:schemeClr val="tx1"/>
                </a:solidFill>
                <a:latin typeface="Arial Black" panose="020B0A04020102020204" pitchFamily="34" charset="0"/>
                <a:hlinkClick r:id="rId2"/>
              </a:rPr>
              <a:t>Заполни анкету</a:t>
            </a:r>
            <a:endParaRPr lang="ru-RU" sz="4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4356100" y="4779963"/>
            <a:ext cx="1042988" cy="10429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Подведение итогов</a:t>
            </a:r>
            <a:endParaRPr lang="ru-RU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Записать домашнее задание.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 Ответить </a:t>
            </a:r>
            <a:r>
              <a:rPr lang="ru-RU" b="1" dirty="0">
                <a:solidFill>
                  <a:schemeClr val="tx1"/>
                </a:solidFill>
              </a:rPr>
              <a:t>на вопросы 1-3 на стр. 124 учебника (авторы А.А. Плешаков, Н.И. Сонин)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Выставление оценок</a:t>
            </a:r>
            <a:r>
              <a:rPr lang="ru-RU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endParaRPr lang="ru-RU" sz="4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356100" y="4941888"/>
            <a:ext cx="1042988" cy="1041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Актуальность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/>
                </a:solidFill>
              </a:rPr>
              <a:t>Учащиеся </a:t>
            </a:r>
            <a:r>
              <a:rPr lang="ru-RU" b="1" dirty="0">
                <a:solidFill>
                  <a:schemeClr val="tx1"/>
                </a:solidFill>
              </a:rPr>
              <a:t>должны уметь самостоятельно находить информацию, анализировать, обобщать и передавать её другим, осваивать новые технологии. Использование новых информационных технологий способно существенно углубить содержание материала, а применение информационных и коммуникационных технологий в обучение может оказать заметное влияние на формирование практических умений и навыков учащихся в освоении </a:t>
            </a:r>
            <a:r>
              <a:rPr lang="ru-RU" b="1" dirty="0" smtClean="0">
                <a:solidFill>
                  <a:schemeClr val="tx1"/>
                </a:solidFill>
              </a:rPr>
              <a:t>географического материала.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Задачи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18477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обеспечение современного качества образования на основе сохранения его фундаментальности и соответствия актуальным и перспективным потребностям личности, общества, </a:t>
            </a:r>
            <a:r>
              <a:rPr lang="ru-RU" sz="3200" dirty="0" smtClean="0">
                <a:solidFill>
                  <a:schemeClr val="tx1"/>
                </a:solidFill>
              </a:rPr>
              <a:t>государства, а </a:t>
            </a:r>
            <a:r>
              <a:rPr lang="ru-RU" sz="3200" dirty="0">
                <a:solidFill>
                  <a:schemeClr val="tx1"/>
                </a:solidFill>
              </a:rPr>
              <a:t>также повышение положительной мотивации к предмету </a:t>
            </a:r>
            <a:r>
              <a:rPr lang="ru-RU" sz="3200" dirty="0" smtClean="0">
                <a:solidFill>
                  <a:schemeClr val="tx1"/>
                </a:solidFill>
              </a:rPr>
              <a:t>география и </a:t>
            </a:r>
            <a:r>
              <a:rPr lang="ru-RU" sz="3200" dirty="0">
                <a:solidFill>
                  <a:schemeClr val="tx1"/>
                </a:solidFill>
              </a:rPr>
              <a:t>качества знаний учащихся через использование ИКТ.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Какие УУД формируют </a:t>
            </a:r>
            <a:br>
              <a:rPr lang="ru-RU" sz="24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информационные и коммуникационные технологии</a:t>
            </a:r>
            <a:endParaRPr lang="ru-RU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  <a:latin typeface="Arial" charset="0"/>
              </a:rPr>
              <a:t>Коммуникативные – умение общаться в условиях Интернета, </a:t>
            </a:r>
            <a:r>
              <a:rPr lang="en-US" b="1" dirty="0">
                <a:solidFill>
                  <a:srgbClr val="C00000"/>
                </a:solidFill>
                <a:latin typeface="Arial" charset="0"/>
              </a:rPr>
              <a:t>SMS</a:t>
            </a:r>
            <a:endParaRPr lang="ru-RU" b="1" dirty="0">
              <a:solidFill>
                <a:srgbClr val="C00000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b="1" dirty="0">
                <a:solidFill>
                  <a:srgbClr val="0070C0"/>
                </a:solidFill>
                <a:latin typeface="Arial" charset="0"/>
              </a:rPr>
              <a:t>Познавательные – поиск, сортировка, классифицирование, маркировка,  упорядочивание (на основе видовых и родовых связей) и хранение информации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b="1" dirty="0">
                <a:solidFill>
                  <a:schemeClr val="accent3"/>
                </a:solidFill>
                <a:latin typeface="Arial" charset="0"/>
              </a:rPr>
              <a:t>Личностные – умение отличить полезную информацию от ненужной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b="1" dirty="0">
                <a:solidFill>
                  <a:srgbClr val="0070C0"/>
                </a:solidFill>
                <a:latin typeface="Arial" charset="0"/>
              </a:rPr>
              <a:t>Регулятивные – умение создавать алгоритмы разных видов (программирование)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Этапы урока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3707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Организационный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момент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Формирование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темы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урока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Планирование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pres?slideindex=1&amp;slidetitle="/>
              </a:rPr>
              <a:t>Изучение новой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pres?slideindex=1&amp;slidetitle="/>
              </a:rPr>
              <a:t>темы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Закрепление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Контроль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Рефлексия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Подведение итогов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30543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cap="none" smtClean="0">
                <a:solidFill>
                  <a:schemeClr val="tx1"/>
                </a:solidFill>
                <a:latin typeface="Arial Black" pitchFamily="34" charset="0"/>
                <a:ea typeface="Aharoni"/>
                <a:cs typeface="Aharoni"/>
              </a:rPr>
              <a:t>УРОК ПО ГЕОГРАФИИ</a:t>
            </a:r>
            <a:br>
              <a:rPr lang="ru-RU" sz="3600" cap="none" smtClean="0">
                <a:solidFill>
                  <a:schemeClr val="tx1"/>
                </a:solidFill>
                <a:latin typeface="Arial Black" pitchFamily="34" charset="0"/>
                <a:ea typeface="Aharoni"/>
                <a:cs typeface="Aharoni"/>
              </a:rPr>
            </a:br>
            <a:r>
              <a:rPr lang="ru-RU" sz="3600" cap="none" smtClean="0">
                <a:solidFill>
                  <a:schemeClr val="tx1"/>
                </a:solidFill>
                <a:latin typeface="Arial Black" pitchFamily="34" charset="0"/>
                <a:ea typeface="Aharoni"/>
                <a:cs typeface="Aharoni"/>
              </a:rPr>
              <a:t> В 5 КЛАССЕ</a:t>
            </a:r>
            <a:br>
              <a:rPr lang="ru-RU" sz="3600" cap="none" smtClean="0">
                <a:solidFill>
                  <a:schemeClr val="tx1"/>
                </a:solidFill>
                <a:latin typeface="Arial Black" pitchFamily="34" charset="0"/>
                <a:ea typeface="Aharoni"/>
                <a:cs typeface="Aharoni"/>
              </a:rPr>
            </a:br>
            <a:r>
              <a:rPr lang="ru-RU" sz="3600" cap="none" smtClean="0">
                <a:solidFill>
                  <a:schemeClr val="tx1"/>
                </a:solidFill>
                <a:latin typeface="Arial Black" pitchFamily="34" charset="0"/>
                <a:ea typeface="Aharoni"/>
                <a:cs typeface="Aharoni"/>
              </a:rPr>
              <a:t> ПО ТЕМЕ</a:t>
            </a:r>
            <a:r>
              <a:rPr lang="en-US" sz="3600" cap="none" smtClean="0">
                <a:solidFill>
                  <a:schemeClr val="tx1"/>
                </a:solidFill>
                <a:latin typeface="Arial Black" pitchFamily="34" charset="0"/>
                <a:ea typeface="Aharoni"/>
                <a:cs typeface="Aharoni"/>
              </a:rPr>
              <a:t>:</a:t>
            </a:r>
            <a:r>
              <a:rPr lang="ru-RU" sz="3600" cap="none" smtClean="0">
                <a:solidFill>
                  <a:schemeClr val="tx1"/>
                </a:solidFill>
                <a:latin typeface="Arial Black" pitchFamily="34" charset="0"/>
                <a:ea typeface="Aharoni"/>
                <a:cs typeface="Aharoni"/>
              </a:rPr>
              <a:t> «ВОЗДУШНАЯ ОБОЛОЧКА ЗЕМЛИ»</a:t>
            </a:r>
            <a:br>
              <a:rPr lang="ru-RU" sz="3600" cap="none" smtClean="0">
                <a:solidFill>
                  <a:schemeClr val="tx1"/>
                </a:solidFill>
                <a:latin typeface="Arial Black" pitchFamily="34" charset="0"/>
                <a:ea typeface="Aharoni"/>
                <a:cs typeface="Aharoni"/>
              </a:rPr>
            </a:br>
            <a:endParaRPr lang="ru-RU" sz="3600" cap="none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6638" y="3462338"/>
            <a:ext cx="7488237" cy="19383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atin typeface="Arial Black" panose="020B0A04020102020204" pitchFamily="34" charset="0"/>
              </a:rPr>
              <a:t>Цель урока</a:t>
            </a:r>
            <a:r>
              <a:rPr lang="ru-RU" sz="2400" b="1" dirty="0">
                <a:latin typeface="Arial Black" panose="020B0A04020102020204" pitchFamily="34" charset="0"/>
              </a:rPr>
              <a:t>: </a:t>
            </a:r>
            <a:r>
              <a:rPr lang="ru-RU" sz="2400" dirty="0">
                <a:latin typeface="Arial Black" panose="020B0A04020102020204" pitchFamily="34" charset="0"/>
              </a:rPr>
              <a:t>получение новых знаний об атмосфере, ее составе, значении, явлениях, происходящих в атмосфере.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 Black" panose="020B0A040201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atin typeface="Arial Black" panose="020B0A04020102020204" pitchFamily="34" charset="0"/>
              </a:rPr>
              <a:t>Тип урока</a:t>
            </a:r>
            <a:r>
              <a:rPr lang="ru-RU" sz="2400" u="sng" dirty="0">
                <a:latin typeface="Arial Black" panose="020B0A04020102020204" pitchFamily="34" charset="0"/>
              </a:rPr>
              <a:t>: </a:t>
            </a:r>
            <a:r>
              <a:rPr lang="ru-RU" sz="2400" dirty="0">
                <a:latin typeface="Arial Black" panose="020B0A04020102020204" pitchFamily="34" charset="0"/>
              </a:rPr>
              <a:t>изучение нового материала.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79413" y="407988"/>
            <a:ext cx="8497887" cy="19970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sz="4800" b="1" i="1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АТМОСФЕРА- </a:t>
            </a:r>
            <a:br>
              <a:rPr lang="ru-RU" sz="4800" b="1" i="1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</a:br>
            <a:r>
              <a:rPr lang="ru-RU" sz="4800" b="1" i="1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воздушная оболочка Земли.</a:t>
            </a:r>
            <a:endParaRPr lang="ru-RU" sz="4800" b="1" i="1">
              <a:solidFill>
                <a:schemeClr val="tx1"/>
              </a:solidFill>
              <a:latin typeface="Arial Black" panose="020B0A04020102020204" pitchFamily="34" charset="0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584200" y="2627313"/>
            <a:ext cx="7772400" cy="80168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pPr eaLnBrk="1" hangingPunct="1">
              <a:defRPr/>
            </a:pP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Отгадайте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загадку, попробуйте определить тему урока.</a:t>
            </a:r>
          </a:p>
          <a:p>
            <a:pPr eaLnBrk="1" hangingPunct="1">
              <a:defRPr/>
            </a:pPr>
            <a:endParaRPr lang="ru-RU" sz="8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79413" y="4537075"/>
            <a:ext cx="331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1835150" y="3429000"/>
            <a:ext cx="52752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solidFill>
                <a:srgbClr val="FFC000"/>
              </a:solidFill>
            </a:endParaRPr>
          </a:p>
          <a:p>
            <a:pPr algn="ctr"/>
            <a:endParaRPr lang="en-US" sz="2400" b="1">
              <a:solidFill>
                <a:srgbClr val="FFC000"/>
              </a:solidFill>
            </a:endParaRPr>
          </a:p>
          <a:p>
            <a:pPr algn="ctr"/>
            <a:endParaRPr lang="ru-RU" sz="2400" b="1">
              <a:solidFill>
                <a:srgbClr val="FFC000"/>
              </a:solidFill>
            </a:endParaRPr>
          </a:p>
          <a:p>
            <a:pPr algn="ctr"/>
            <a:r>
              <a:rPr lang="ru-RU" sz="2400" b="1"/>
              <a:t>ОН НЕ ВИДИМЫЙ, И ВСЕ ЖЕ</a:t>
            </a:r>
          </a:p>
          <a:p>
            <a:pPr algn="ctr"/>
            <a:r>
              <a:rPr lang="ru-RU" sz="2400" b="1"/>
              <a:t>БЕЗ НЕГО  МЫ ЖИТЬ НЕ МОЖЕМ</a:t>
            </a:r>
            <a:r>
              <a:rPr lang="ru-RU" sz="2400" b="1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2081213" y="3105150"/>
            <a:ext cx="47767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ЧЕРЕЗ НОС ПРОХОДИТ В ГРУДЬ</a:t>
            </a:r>
          </a:p>
          <a:p>
            <a:pPr algn="ctr"/>
            <a:r>
              <a:rPr lang="ru-RU" sz="2400" b="1"/>
              <a:t>И ОБРАТНЫЙ ДЕРЖИТ ПУТЬ,</a:t>
            </a:r>
          </a:p>
          <a:p>
            <a:pPr algn="ctr"/>
            <a:endParaRPr lang="ru-RU" sz="2400" b="1"/>
          </a:p>
          <a:p>
            <a:pPr algn="ctr"/>
            <a:endParaRPr lang="ru-RU" sz="2400" b="1"/>
          </a:p>
          <a:p>
            <a:pPr algn="ctr"/>
            <a:endParaRPr lang="ru-RU" sz="2400" b="1"/>
          </a:p>
          <a:p>
            <a:pPr algn="ctr"/>
            <a:endParaRPr lang="ru-RU" sz="2400" b="1"/>
          </a:p>
          <a:p>
            <a:pPr algn="ctr"/>
            <a:endParaRPr lang="ru-RU" sz="2400" b="1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140200" y="5695950"/>
            <a:ext cx="863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  <a:latin typeface="Impact" panose="020B0806030902050204" pitchFamily="34" charset="0"/>
              </a:rPr>
              <a:t>ПЛАН урока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Состав воздуха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Строение атмосферы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Явления, происходящие в атмосфере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Значение атмосферы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643438" y="5661025"/>
            <a:ext cx="865187" cy="863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Закрепление  знаний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1187450" y="3068638"/>
            <a:ext cx="7129463" cy="3168650"/>
          </a:xfrm>
          <a:prstGeom prst="cloudCallout">
            <a:avLst>
              <a:gd name="adj1" fmla="val 1047"/>
              <a:gd name="adj2" fmla="val -10235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Arial Black" panose="020B0A04020102020204" pitchFamily="34" charset="0"/>
                <a:hlinkClick r:id="rId2" action="ppaction://hlinkpres?slideindex=1&amp;slidetitle="/>
              </a:rPr>
              <a:t>Решение географических задач</a:t>
            </a:r>
            <a:endParaRPr lang="ru-RU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361</TotalTime>
  <Words>304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14</vt:i4>
      </vt:variant>
    </vt:vector>
  </HeadingPairs>
  <TitlesOfParts>
    <vt:vector size="29" baseType="lpstr">
      <vt:lpstr>Century Gothic</vt:lpstr>
      <vt:lpstr>Arial</vt:lpstr>
      <vt:lpstr>Book Antiqua</vt:lpstr>
      <vt:lpstr>Calibri</vt:lpstr>
      <vt:lpstr>Times New Roman</vt:lpstr>
      <vt:lpstr>Aharoni</vt:lpstr>
      <vt:lpstr>Arial Black</vt:lpstr>
      <vt:lpstr>Impact</vt:lpstr>
      <vt:lpstr>Аптека</vt:lpstr>
      <vt:lpstr>Аптека</vt:lpstr>
      <vt:lpstr>Аптека</vt:lpstr>
      <vt:lpstr>Аптека</vt:lpstr>
      <vt:lpstr>Аптека</vt:lpstr>
      <vt:lpstr>Аптека</vt:lpstr>
      <vt:lpstr>Аптека</vt:lpstr>
      <vt:lpstr>ИСПОЛЬЗОВАНИЕ  ИНТЕРАКТИВНЫХ  МУЛЬТИМЕДИЙНЫХ  ПРЕЗЕНТАЦИЙ НА УРОКЕ ГЕОГРАФИИ В 5 КЛАССЕ  ПРИ ИЗУЧЕНИИ ТЕМЫ  ВОЗДУШНАЯ ОБОЛОЧКА ЗЕМЛИ</vt:lpstr>
      <vt:lpstr>АКТУАЛЬНОСТЬ</vt:lpstr>
      <vt:lpstr>ЗАДАЧИ</vt:lpstr>
      <vt:lpstr>КАКИЕ УУД ФОРМИРУЮТ  ИНФОРМАЦИОННЫЕ И КОММУНИКАЦИОННЫЕ ТЕХНОЛОГИИ</vt:lpstr>
      <vt:lpstr>ЭТАПЫ УРОКА</vt:lpstr>
      <vt:lpstr>УРОК ПО ГЕОГРАФИИ  В 5 КЛАССЕ  ПО ТЕМЕ: «ВОЗДУШНАЯ ОБОЛОЧКА ЗЕМЛИ» </vt:lpstr>
      <vt:lpstr>АТМОСФЕРА-  ВОЗДУШНАЯ ОБОЛОЧКА ЗЕМЛИ.</vt:lpstr>
      <vt:lpstr>ПЛАН УРОКА</vt:lpstr>
      <vt:lpstr>ЗАКРЕПЛЕНИЕ  ЗНАНИЙ</vt:lpstr>
      <vt:lpstr>ЗАКРЕПЛЕНИЕ  ЗНАНИЙ</vt:lpstr>
      <vt:lpstr>ЭКИПАЖ «ОБЛАКА»</vt:lpstr>
      <vt:lpstr>КОНТРОЛЬ ЗНАНИЙ</vt:lpstr>
      <vt:lpstr>РЕФЛЕКСИЯ</vt:lpstr>
      <vt:lpstr>ПОДВЕДЕНИЕ ИТОГОВ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урока по географии в 5 классе с использованием информационно- коммуникационных технологий</dc:title>
  <dc:creator>Administrator</dc:creator>
  <cp:lastModifiedBy>User</cp:lastModifiedBy>
  <cp:revision>31</cp:revision>
  <dcterms:created xsi:type="dcterms:W3CDTF">2014-10-30T15:46:56Z</dcterms:created>
  <dcterms:modified xsi:type="dcterms:W3CDTF">2017-09-12T18:01:39Z</dcterms:modified>
</cp:coreProperties>
</file>